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8" r:id="rId4"/>
    <p:sldId id="267" r:id="rId5"/>
    <p:sldId id="265" r:id="rId6"/>
    <p:sldId id="263" r:id="rId7"/>
    <p:sldId id="273" r:id="rId8"/>
    <p:sldId id="262" r:id="rId9"/>
    <p:sldId id="261" r:id="rId10"/>
    <p:sldId id="270" r:id="rId11"/>
    <p:sldId id="272" r:id="rId12"/>
    <p:sldId id="271" r:id="rId13"/>
    <p:sldId id="258" r:id="rId14"/>
    <p:sldId id="259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F66DF53-2885-47F4-A1C7-BC6EF45E7088}" type="datetimeFigureOut">
              <a:rPr lang="en-US" smtClean="0"/>
              <a:t>7/20/2020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12AAEDA-5AE3-44ED-AC21-BADA2B9AED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tlas.media.mit.edu/en/profile/country/cod/" TargetMode="External"/><Relationship Id="rId2" Type="http://schemas.openxmlformats.org/officeDocument/2006/relationships/hyperlink" Target="https://atlas.media.mit.edu/en/profile/country/ng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a.worldbank.org/indicator/NY.GDP.PCAP.KD.ZG?end=2017&amp;locations=NG-CD&amp;start=2009&amp;view=chart" TargetMode="External"/><Relationship Id="rId5" Type="http://schemas.openxmlformats.org/officeDocument/2006/relationships/hyperlink" Target="https://data.worldbank.org/indicator/NE.TRD.GNFS.ZS?end=2017&amp;locations=NG-CD&amp;start=1960&amp;view=chart" TargetMode="External"/><Relationship Id="rId4" Type="http://schemas.openxmlformats.org/officeDocument/2006/relationships/hyperlink" Target="https://data.worldbank.org/indicator/NE.EXP.GNFS.ZS?end=2016&amp;locations=CD&amp;start=2009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685800"/>
            <a:ext cx="64770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Nigeria Vs the Democratic Republic of </a:t>
            </a:r>
            <a:r>
              <a:rPr lang="en-US" dirty="0" smtClean="0"/>
              <a:t>THE Congo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76600"/>
            <a:ext cx="6705600" cy="6858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+mj-lt"/>
              </a:rPr>
              <a:t>Student’s Name</a:t>
            </a:r>
          </a:p>
          <a:p>
            <a:pPr algn="ctr"/>
            <a:r>
              <a:rPr lang="en-US" sz="4000" dirty="0" smtClean="0">
                <a:latin typeface="+mj-lt"/>
              </a:rPr>
              <a:t>Institution 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179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Nigeria and The Democratic Republic of the Congo (DRC</a:t>
            </a:r>
            <a:r>
              <a:rPr lang="en-US" dirty="0" smtClean="0"/>
              <a:t>) </a:t>
            </a:r>
            <a:r>
              <a:rPr lang="en-US" dirty="0" smtClean="0"/>
              <a:t>have </a:t>
            </a:r>
            <a:r>
              <a:rPr lang="en-US" dirty="0" smtClean="0"/>
              <a:t>both significant </a:t>
            </a:r>
            <a:r>
              <a:rPr lang="en-US" dirty="0" smtClean="0"/>
              <a:t>economic challenges.</a:t>
            </a:r>
          </a:p>
          <a:p>
            <a:r>
              <a:rPr lang="en-US" dirty="0" smtClean="0"/>
              <a:t>A country must be competitive in the global economy with its exports. This lacks in Nigeria and DRC. </a:t>
            </a:r>
          </a:p>
          <a:p>
            <a:r>
              <a:rPr lang="en-US" dirty="0" smtClean="0"/>
              <a:t>This analysis will examine the comparative economic data for these countries.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1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Country GDP per Capita Growth Over-Time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7" t="9185" r="36850" b="6913"/>
          <a:stretch/>
        </p:blipFill>
        <p:spPr bwMode="auto">
          <a:xfrm>
            <a:off x="533400" y="1607127"/>
            <a:ext cx="8305800" cy="451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400800" y="6134163"/>
            <a:ext cx="2416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(The World Bank, 2018)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512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Inflation Rate over time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Nigeria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DRC</a:t>
            </a:r>
            <a:endParaRPr lang="en-US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3886200" cy="304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14600"/>
            <a:ext cx="38862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6248400" y="5643357"/>
            <a:ext cx="2416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(The </a:t>
            </a:r>
            <a:r>
              <a:rPr lang="en-US" i="1" dirty="0"/>
              <a:t>World Bank, 2018)</a:t>
            </a:r>
          </a:p>
        </p:txBody>
      </p:sp>
    </p:spTree>
    <p:extLst>
      <p:ext uri="{BB962C8B-B14F-4D97-AF65-F5344CB8AC3E}">
        <p14:creationId xmlns:p14="http://schemas.microsoft.com/office/powerpoint/2010/main" val="397706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Unemployment Rate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Nigeria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DRC</a:t>
            </a:r>
            <a:endParaRPr lang="en-US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38862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077" y="2438400"/>
            <a:ext cx="4199723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24600" y="5867400"/>
            <a:ext cx="2416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(The </a:t>
            </a:r>
            <a:r>
              <a:rPr lang="en-US" i="1" dirty="0"/>
              <a:t>World Bank, 2018)</a:t>
            </a:r>
          </a:p>
        </p:txBody>
      </p:sp>
    </p:spTree>
    <p:extLst>
      <p:ext uri="{BB962C8B-B14F-4D97-AF65-F5344CB8AC3E}">
        <p14:creationId xmlns:p14="http://schemas.microsoft.com/office/powerpoint/2010/main" val="264614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Exports as a Percentage of GDP Overtime </a:t>
            </a:r>
          </a:p>
        </p:txBody>
      </p:sp>
      <p:pic>
        <p:nvPicPr>
          <p:cNvPr id="9" name="Content Placeholder 7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438400"/>
            <a:ext cx="76200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1752600"/>
            <a:ext cx="3886200" cy="639763"/>
          </a:xfrm>
        </p:spPr>
        <p:txBody>
          <a:bodyPr/>
          <a:lstStyle/>
          <a:p>
            <a:r>
              <a:rPr lang="en-US" dirty="0" smtClean="0"/>
              <a:t>Nigeria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248400" y="1828800"/>
            <a:ext cx="2416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(The </a:t>
            </a:r>
            <a:r>
              <a:rPr lang="en-US" i="1" dirty="0"/>
              <a:t>World Bank, 2018)</a:t>
            </a:r>
          </a:p>
        </p:txBody>
      </p:sp>
    </p:spTree>
    <p:extLst>
      <p:ext uri="{BB962C8B-B14F-4D97-AF65-F5344CB8AC3E}">
        <p14:creationId xmlns:p14="http://schemas.microsoft.com/office/powerpoint/2010/main" val="287416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DRC</a:t>
            </a:r>
            <a:endParaRPr 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34491"/>
            <a:ext cx="6553200" cy="385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99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National Government Debt as Percentage of GDP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Nigeria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t="9239" r="6216" b="6284"/>
          <a:stretch/>
        </p:blipFill>
        <p:spPr bwMode="auto">
          <a:xfrm>
            <a:off x="914400" y="2209800"/>
            <a:ext cx="7696200" cy="412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2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DRC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 t="11583" r="5475" b="6009"/>
          <a:stretch/>
        </p:blipFill>
        <p:spPr bwMode="auto">
          <a:xfrm>
            <a:off x="561109" y="2085108"/>
            <a:ext cx="8075780" cy="4163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48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Varied Economic Growth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“The </a:t>
            </a:r>
            <a:r>
              <a:rPr lang="en-US" dirty="0"/>
              <a:t>Democratic Republic of the Congo (DRC) has nearly 77 million inhabitants, the DRC is still recovering from a series of conflicts that broke out in the 1990s, creating a protracted economic and social slump” (The World Bank in DRC, 2018). </a:t>
            </a:r>
            <a:endParaRPr lang="en-US" dirty="0" smtClean="0"/>
          </a:p>
          <a:p>
            <a:r>
              <a:rPr lang="en-US" dirty="0" smtClean="0"/>
              <a:t>Nigeria’s civility has been a major factor that influenced its economic </a:t>
            </a:r>
            <a:r>
              <a:rPr lang="en-US" dirty="0"/>
              <a:t>growth. </a:t>
            </a:r>
            <a:r>
              <a:rPr lang="en-US" dirty="0" smtClean="0"/>
              <a:t>“Nigeria </a:t>
            </a:r>
            <a:r>
              <a:rPr lang="en-US" dirty="0"/>
              <a:t>is a multi-ethnic and culturally diverse society” </a:t>
            </a:r>
            <a:r>
              <a:rPr lang="en-US" dirty="0" smtClean="0"/>
              <a:t>(</a:t>
            </a:r>
            <a:r>
              <a:rPr lang="en-US" dirty="0"/>
              <a:t>The World Bank in Nigeria, 2018). </a:t>
            </a:r>
          </a:p>
        </p:txBody>
      </p:sp>
    </p:spTree>
    <p:extLst>
      <p:ext uri="{BB962C8B-B14F-4D97-AF65-F5344CB8AC3E}">
        <p14:creationId xmlns:p14="http://schemas.microsoft.com/office/powerpoint/2010/main" val="380200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trade statistic distortion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Value-added trade measures adjust flaws to bilateral trade, minimizing trade with other countries.</a:t>
            </a:r>
          </a:p>
          <a:p>
            <a:r>
              <a:rPr lang="en-US" dirty="0" smtClean="0"/>
              <a:t>Failure to use such data presents practicality and data issues as it will reduce the value of goods.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58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Products with a Comparative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Crude Petroleum has clearly provided Nigeria a comparative trade advantage over </a:t>
            </a:r>
            <a:r>
              <a:rPr lang="en-US" dirty="0" smtClean="0"/>
              <a:t>DRC.</a:t>
            </a:r>
          </a:p>
          <a:p>
            <a:r>
              <a:rPr lang="en-US" dirty="0" smtClean="0"/>
              <a:t>Crude </a:t>
            </a:r>
            <a:r>
              <a:rPr lang="en-US" dirty="0"/>
              <a:t>petroleum makes up 73% of Nigeria’s exports, while it is only a mere 5.2% of </a:t>
            </a:r>
            <a:r>
              <a:rPr lang="en-US" dirty="0" smtClean="0"/>
              <a:t>what is contained in DRC (OEC</a:t>
            </a:r>
            <a:r>
              <a:rPr lang="en-US" dirty="0"/>
              <a:t>, </a:t>
            </a:r>
            <a:r>
              <a:rPr lang="en-US" dirty="0" smtClean="0"/>
              <a:t>2018). </a:t>
            </a:r>
          </a:p>
          <a:p>
            <a:r>
              <a:rPr lang="en-US" dirty="0" smtClean="0"/>
              <a:t>Refined copper gives </a:t>
            </a:r>
            <a:r>
              <a:rPr lang="en-US" dirty="0"/>
              <a:t>Congo the comparative advantage in trade to </a:t>
            </a:r>
            <a:r>
              <a:rPr lang="en-US" dirty="0" smtClean="0"/>
              <a:t>Nigeria. Copper </a:t>
            </a:r>
            <a:r>
              <a:rPr lang="en-US" dirty="0"/>
              <a:t>makes up over 50% of the Congo’s exports, and does not appear to have much trade value at all for </a:t>
            </a:r>
            <a:r>
              <a:rPr lang="en-US" dirty="0" smtClean="0"/>
              <a:t>Nigeria.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8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country’s economy majorly </a:t>
            </a:r>
            <a:r>
              <a:rPr lang="en-US" dirty="0"/>
              <a:t>depends on </a:t>
            </a:r>
            <a:r>
              <a:rPr lang="en-US" dirty="0" smtClean="0"/>
              <a:t>many </a:t>
            </a:r>
            <a:r>
              <a:rPr lang="en-US" dirty="0"/>
              <a:t>factors </a:t>
            </a:r>
            <a:r>
              <a:rPr lang="en-US" dirty="0" smtClean="0"/>
              <a:t>such as are trade, unemployment</a:t>
            </a:r>
            <a:r>
              <a:rPr lang="en-US" dirty="0"/>
              <a:t>, GDP, Inflation, Open Trade and Politics. </a:t>
            </a:r>
            <a:endParaRPr lang="en-US" dirty="0" smtClean="0"/>
          </a:p>
          <a:p>
            <a:r>
              <a:rPr lang="en-US" dirty="0" smtClean="0"/>
              <a:t>The explored aspects in Nigeria </a:t>
            </a:r>
            <a:r>
              <a:rPr lang="en-US" dirty="0"/>
              <a:t>vs Democratic Republic of </a:t>
            </a:r>
            <a:r>
              <a:rPr lang="en-US" dirty="0" smtClean="0"/>
              <a:t>Congo indicates the major role played by these factors in economic growth.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OEC</a:t>
            </a:r>
            <a:r>
              <a:rPr lang="en-US" dirty="0"/>
              <a:t>, 2018.  Nigeria.  Retrieved from the OEC Website at </a:t>
            </a:r>
            <a:r>
              <a:rPr lang="en-US" dirty="0">
                <a:hlinkClick r:id="rId2"/>
              </a:rPr>
              <a:t>https://atlas.media.mit.edu/en/profile/country/nga</a:t>
            </a:r>
            <a:r>
              <a:rPr lang="en-US" dirty="0" smtClean="0">
                <a:hlinkClick r:id="rId2"/>
              </a:rPr>
              <a:t>/</a:t>
            </a:r>
            <a:endParaRPr lang="en-US" dirty="0"/>
          </a:p>
          <a:p>
            <a:r>
              <a:rPr lang="en-US" dirty="0"/>
              <a:t>OEC, 2018.  Democratic Republic of the Congo.  Retrieved from the OEC Website at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atlas.media.mit.edu/en/profile/country/cod/</a:t>
            </a:r>
            <a:endParaRPr lang="en-US" dirty="0" smtClean="0"/>
          </a:p>
          <a:p>
            <a:r>
              <a:rPr lang="en-US" dirty="0"/>
              <a:t>The World Bank, 2018.  Nigeria. Retrieved from the World Bank Website at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data.worldbank.org/indicator/NE.EXP.GNFS.ZS?end=2016&amp;locations=CD&amp;start=2009</a:t>
            </a:r>
            <a:endParaRPr lang="en-US" dirty="0" smtClean="0"/>
          </a:p>
          <a:p>
            <a:r>
              <a:rPr lang="en-US" dirty="0"/>
              <a:t>The World Bank, 2018.  Democratic Republic of the Congo. Retrieved from the World Bank Website at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data.worldbank.org/indicator/NE.EXP.GNFS.ZS?end=2016&amp;locations=CD&amp;start=2009</a:t>
            </a:r>
            <a:endParaRPr lang="en-US" dirty="0" smtClean="0"/>
          </a:p>
          <a:p>
            <a:r>
              <a:rPr lang="en-US" dirty="0"/>
              <a:t>Trade (% of GDP) | Data. (2018). Data.worldbank.org. Retrieved 18 September 2018, from </a:t>
            </a: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data.worldbank.org/indicator/NE.TRD.GNFS.ZS?end=2017&amp;locations=NG-CD&amp;start=1960&amp;view=chart</a:t>
            </a:r>
            <a:endParaRPr lang="en-US" dirty="0" smtClean="0"/>
          </a:p>
          <a:p>
            <a:r>
              <a:rPr lang="en-US" dirty="0"/>
              <a:t>The World Bank. (2018). GDP per capita growth (annual %). Retrieved from </a:t>
            </a:r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data.worldbank.org/indicator/NY.GDP.PCAP.KD.ZG?end=2017&amp;locations=NG-CD&amp;start=2009&amp;view=chart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8238050" cy="461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77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237</TotalTime>
  <Words>498</Words>
  <Application>Microsoft Office PowerPoint</Application>
  <PresentationFormat>On-screen Show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Median</vt:lpstr>
      <vt:lpstr>Nigeria Vs the Democratic Republic of THE Congo</vt:lpstr>
      <vt:lpstr>Introduction </vt:lpstr>
      <vt:lpstr>Country GDP per Capita Growth Over-Time</vt:lpstr>
      <vt:lpstr>Inflation Rate over time</vt:lpstr>
      <vt:lpstr>Unemployment Rate</vt:lpstr>
      <vt:lpstr>Exports as a Percentage of GDP Overtime </vt:lpstr>
      <vt:lpstr>PowerPoint Presentation</vt:lpstr>
      <vt:lpstr>National Government Debt as Percentage of GDP</vt:lpstr>
      <vt:lpstr>PowerPoint Presentation</vt:lpstr>
      <vt:lpstr>Reasons for Varied Economic Growth</vt:lpstr>
      <vt:lpstr>Analysis of trade statistic distortion</vt:lpstr>
      <vt:lpstr>Products with a Comparative Advantage</vt:lpstr>
      <vt:lpstr>Conclusion </vt:lpstr>
      <vt:lpstr>References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Nigeria Vs the Democratic Republic of Congo</dc:title>
  <dc:creator>Charlie Adung'o</dc:creator>
  <cp:lastModifiedBy>hp</cp:lastModifiedBy>
  <cp:revision>39</cp:revision>
  <dcterms:created xsi:type="dcterms:W3CDTF">2020-07-20T10:07:08Z</dcterms:created>
  <dcterms:modified xsi:type="dcterms:W3CDTF">2020-07-20T20:05:10Z</dcterms:modified>
</cp:coreProperties>
</file>